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0"/>
  </p:notesMasterIdLst>
  <p:handoutMasterIdLst>
    <p:handoutMasterId r:id="rId21"/>
  </p:handoutMasterIdLst>
  <p:sldIdLst>
    <p:sldId id="399" r:id="rId7"/>
    <p:sldId id="392" r:id="rId8"/>
    <p:sldId id="412" r:id="rId9"/>
    <p:sldId id="409" r:id="rId10"/>
    <p:sldId id="419" r:id="rId11"/>
    <p:sldId id="408" r:id="rId12"/>
    <p:sldId id="418" r:id="rId13"/>
    <p:sldId id="348" r:id="rId14"/>
    <p:sldId id="410" r:id="rId15"/>
    <p:sldId id="416" r:id="rId16"/>
    <p:sldId id="415" r:id="rId17"/>
    <p:sldId id="405" r:id="rId18"/>
    <p:sldId id="321" r:id="rId19"/>
  </p:sldIdLst>
  <p:sldSz cx="93599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43B"/>
    <a:srgbClr val="00C1DE"/>
    <a:srgbClr val="FF6B00"/>
    <a:srgbClr val="FF6900"/>
    <a:srgbClr val="DEA63A"/>
    <a:srgbClr val="7F7F7F"/>
    <a:srgbClr val="333E48"/>
    <a:srgbClr val="E5ECEB"/>
    <a:srgbClr val="95D600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6" autoAdjust="0"/>
    <p:restoredTop sz="93522" autoAdjust="0"/>
  </p:normalViewPr>
  <p:slideViewPr>
    <p:cSldViewPr snapToGrid="0">
      <p:cViewPr varScale="1">
        <p:scale>
          <a:sx n="71" d="100"/>
          <a:sy n="71" d="100"/>
        </p:scale>
        <p:origin x="1386" y="60"/>
      </p:cViewPr>
      <p:guideLst>
        <p:guide orient="horz" pos="2160"/>
        <p:guide pos="2948"/>
      </p:guideLst>
    </p:cSldViewPr>
  </p:slideViewPr>
  <p:outlineViewPr>
    <p:cViewPr>
      <p:scale>
        <a:sx n="33" d="100"/>
        <a:sy n="33" d="100"/>
      </p:scale>
      <p:origin x="0" y="-910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10/12/2021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23975" y="1143000"/>
            <a:ext cx="421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=""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3975" y="1143000"/>
            <a:ext cx="421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713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A5D6DDE-D47C-6E41-BFEB-9AD326F1D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19" y="2"/>
            <a:ext cx="9350865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E7B1BCA-F762-E741-82C8-9361AC0BE40A}"/>
              </a:ext>
            </a:extLst>
          </p:cNvPr>
          <p:cNvSpPr/>
          <p:nvPr userDrawn="1"/>
        </p:nvSpPr>
        <p:spPr>
          <a:xfrm>
            <a:off x="4213059" y="-3"/>
            <a:ext cx="514684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98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1CEC948C-30C6-8545-834A-561D41EFD9A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13061" y="1952627"/>
            <a:ext cx="484204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sp>
        <p:nvSpPr>
          <p:cNvPr id="19" name="Text Placeholder 28">
            <a:extLst>
              <a:ext uri="{FF2B5EF4-FFF2-40B4-BE49-F238E27FC236}">
                <a16:creationId xmlns="" xmlns:a16="http://schemas.microsoft.com/office/drawing/2014/main" id="{C6211BE5-9844-5141-867F-5E5FCE0038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17" y="5076223"/>
            <a:ext cx="3273717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="" xmlns:a16="http://schemas.microsoft.com/office/drawing/2014/main" id="{EA0A3B10-0E7C-0D4F-8DFA-98C7805926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0617" y="5386103"/>
            <a:ext cx="3273717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Title/Company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40C2CD9E-BCB5-A744-B5F8-A0D3C264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52625"/>
            <a:ext cx="4754295" cy="1796220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62793870-F0E6-3E41-A429-B43B86AB4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3956934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D1818108-1D4F-714D-8760-1FCE1282EB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166" y="588917"/>
            <a:ext cx="2135168" cy="5673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9C56EDC-D1A2-2840-B5F1-E8795D41CF75}"/>
              </a:ext>
            </a:extLst>
          </p:cNvPr>
          <p:cNvSpPr/>
          <p:nvPr userDrawn="1"/>
        </p:nvSpPr>
        <p:spPr>
          <a:xfrm>
            <a:off x="7044316" y="1231669"/>
            <a:ext cx="193161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0" spc="300" baseline="0" dirty="0">
                <a:solidFill>
                  <a:schemeClr val="bg1"/>
                </a:solidFill>
              </a:rPr>
              <a:t>OCTOBER 19-21, 2021</a:t>
            </a:r>
            <a:endParaRPr lang="sv" sz="850" b="0" kern="1200" spc="300" dirty="0">
              <a:solidFill>
                <a:srgbClr val="00C1DE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4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ter sport, swimming&#10;&#10;Description automatically generated">
            <a:extLst>
              <a:ext uri="{FF2B5EF4-FFF2-40B4-BE49-F238E27FC236}">
                <a16:creationId xmlns="" xmlns:a16="http://schemas.microsoft.com/office/drawing/2014/main" id="{EC684348-BBAE-864F-8472-65258E338A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59900" cy="685800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8618AF1C-864E-A44E-9333-3FA7C03875F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13061" y="1952627"/>
            <a:ext cx="484204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sp>
        <p:nvSpPr>
          <p:cNvPr id="12" name="Text Placeholder 28">
            <a:extLst>
              <a:ext uri="{FF2B5EF4-FFF2-40B4-BE49-F238E27FC236}">
                <a16:creationId xmlns="" xmlns:a16="http://schemas.microsoft.com/office/drawing/2014/main" id="{713801FE-D5FC-FE4C-B1C8-1FACE440ED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17" y="5076223"/>
            <a:ext cx="3273717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="" xmlns:a16="http://schemas.microsoft.com/office/drawing/2014/main" id="{306F7645-B309-8241-A3BA-34B1C14F43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0617" y="5386103"/>
            <a:ext cx="3273717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Title/Company</a:t>
            </a:r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AD76744C-C44D-584F-865A-8E2E221B0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52625"/>
            <a:ext cx="4754295" cy="1796220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="" xmlns:a16="http://schemas.microsoft.com/office/drawing/2014/main" id="{3346593B-BF26-7249-9146-1000AB5AF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3956934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B2157A30-605F-D54E-AE4D-97DDA9000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166" y="588917"/>
            <a:ext cx="2135168" cy="5673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37269E2-BE49-BC4C-8BE4-FADEC03680D7}"/>
              </a:ext>
            </a:extLst>
          </p:cNvPr>
          <p:cNvSpPr/>
          <p:nvPr userDrawn="1"/>
        </p:nvSpPr>
        <p:spPr>
          <a:xfrm>
            <a:off x="7044316" y="1231669"/>
            <a:ext cx="193161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0" spc="300" baseline="0" dirty="0">
                <a:solidFill>
                  <a:schemeClr val="bg1"/>
                </a:solidFill>
              </a:rPr>
              <a:t>OCTOBER 19-21, 2021</a:t>
            </a:r>
            <a:endParaRPr lang="sv" sz="850" b="0" kern="1200" spc="300" dirty="0">
              <a:solidFill>
                <a:srgbClr val="00C1DE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607BBA9-BFD7-CE4F-ABF1-9A8CBFDE87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359900" cy="685800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4F50E7B9-E61C-B747-BE7F-B0855E29FB6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13061" y="1952627"/>
            <a:ext cx="484204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sp>
        <p:nvSpPr>
          <p:cNvPr id="19" name="Text Placeholder 28">
            <a:extLst>
              <a:ext uri="{FF2B5EF4-FFF2-40B4-BE49-F238E27FC236}">
                <a16:creationId xmlns="" xmlns:a16="http://schemas.microsoft.com/office/drawing/2014/main" id="{AFDE6DFE-A3D8-614B-BAB8-D17AA17521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17" y="5079000"/>
            <a:ext cx="3273717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="" xmlns:a16="http://schemas.microsoft.com/office/drawing/2014/main" id="{92F7A9AE-3E8D-994B-9845-D4BD9A798D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0617" y="5388880"/>
            <a:ext cx="3273717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Title/Company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31B78064-C0B8-0B46-AABB-B97FD947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55402"/>
            <a:ext cx="4754295" cy="1796220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F135165E-96FF-2C48-A9F4-12D4BCC4A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3959711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13703D41-21DE-ED4F-B9C0-91599732F3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166" y="588917"/>
            <a:ext cx="2135168" cy="5673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7715208-3F42-8D46-9FB9-005663504F49}"/>
              </a:ext>
            </a:extLst>
          </p:cNvPr>
          <p:cNvSpPr/>
          <p:nvPr userDrawn="1"/>
        </p:nvSpPr>
        <p:spPr>
          <a:xfrm>
            <a:off x="7044316" y="1231669"/>
            <a:ext cx="193161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0" spc="300" baseline="0" dirty="0">
                <a:solidFill>
                  <a:schemeClr val="bg1"/>
                </a:solidFill>
              </a:rPr>
              <a:t>OCTOBER 19-21, 2021</a:t>
            </a:r>
            <a:endParaRPr lang="sv" sz="850" b="0" kern="1200" spc="300" dirty="0">
              <a:solidFill>
                <a:srgbClr val="00C1DE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741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E2B6344-E280-1842-82E3-153239F89B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1250951" y="-1250952"/>
            <a:ext cx="6858002" cy="9359901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=""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C906527-EA99-5342-9D25-5EC257EFC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71788"/>
            <a:ext cx="475429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864C8E72-5198-104C-A6C6-BD31C1D9A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4738372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D9A368D5-3424-DA47-A97B-4C16BB7B89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62" y="588917"/>
            <a:ext cx="2135168" cy="5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9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61AAA1-D329-BE43-AE50-BBEA661084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3599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D05E8A8-09E8-B64D-A65B-F5B0CC8FB484}"/>
              </a:ext>
            </a:extLst>
          </p:cNvPr>
          <p:cNvSpPr/>
          <p:nvPr userDrawn="1"/>
        </p:nvSpPr>
        <p:spPr>
          <a:xfrm flipH="1">
            <a:off x="0" y="-3"/>
            <a:ext cx="5303944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98000">
                <a:schemeClr val="tx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0">
            <a:extLst>
              <a:ext uri="{FF2B5EF4-FFF2-40B4-BE49-F238E27FC236}">
                <a16:creationId xmlns=""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C906527-EA99-5342-9D25-5EC257EFC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69997"/>
            <a:ext cx="475429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864C8E72-5198-104C-A6C6-BD31C1D9A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4736581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EAB75D68-002A-7B44-92AF-F192600FCA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62" y="588917"/>
            <a:ext cx="2135168" cy="5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45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61AAA1-D329-BE43-AE50-BBEA661084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359900" cy="685800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=""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C906527-EA99-5342-9D25-5EC257EFC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69997"/>
            <a:ext cx="475429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864C8E72-5198-104C-A6C6-BD31C1D9A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4736581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EAB75D68-002A-7B44-92AF-F192600FCA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62" y="588917"/>
            <a:ext cx="2135168" cy="5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060" y="476250"/>
            <a:ext cx="8623783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368060" y="1171113"/>
            <a:ext cx="8623783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_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060" y="476250"/>
            <a:ext cx="8623783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368060" y="1171113"/>
            <a:ext cx="8623783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F68F73C-6E68-8648-83E9-DF92AB66E755}"/>
              </a:ext>
            </a:extLst>
          </p:cNvPr>
          <p:cNvSpPr txBox="1"/>
          <p:nvPr userDrawn="1"/>
        </p:nvSpPr>
        <p:spPr>
          <a:xfrm>
            <a:off x="2339016" y="6340840"/>
            <a:ext cx="4681868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GB" sz="1800" b="0" i="0" u="none" strike="noStrike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 All content is under embargo until </a:t>
            </a:r>
            <a:r>
              <a:rPr lang="en-GB" sz="1800" b="0" i="0" u="none" strike="noStrike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XXam</a:t>
            </a:r>
            <a:r>
              <a:rPr lang="en-GB" sz="1800" b="0" i="0" u="none" strike="noStrike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PT Date 2021</a:t>
            </a:r>
            <a:endParaRPr lang="en-GB" sz="2400" b="0" dirty="0">
              <a:solidFill>
                <a:srgbClr val="FF0000"/>
              </a:solidFill>
              <a:effectLst/>
            </a:endParaRPr>
          </a:p>
          <a:p>
            <a:pPr algn="ctr"/>
            <a:endParaRPr lang="en-US" sz="2100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524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060" y="478302"/>
            <a:ext cx="8623783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68060" y="991131"/>
            <a:ext cx="862378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68060" y="1554491"/>
            <a:ext cx="8623783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467995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060" y="478302"/>
            <a:ext cx="8623783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368060" y="991131"/>
            <a:ext cx="8623783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368059" y="1620481"/>
            <a:ext cx="4103894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366647" y="2202443"/>
            <a:ext cx="4105305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4868448" y="1620481"/>
            <a:ext cx="4123394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867231" y="2202442"/>
            <a:ext cx="4124611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184561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181434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68060" y="478302"/>
            <a:ext cx="8623783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368060" y="991131"/>
            <a:ext cx="862378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368060" y="2373786"/>
            <a:ext cx="2589207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68059" y="1611050"/>
            <a:ext cx="2589208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3390477" y="2373786"/>
            <a:ext cx="2578948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6372066" y="2373786"/>
            <a:ext cx="2619776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393269" y="1611050"/>
            <a:ext cx="2579458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371557" y="1611050"/>
            <a:ext cx="262028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A5D6DDE-D47C-6E41-BFEB-9AD326F1DE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9" y="7051"/>
            <a:ext cx="9350865" cy="68439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E7B1BCA-F762-E741-82C8-9361AC0BE40A}"/>
              </a:ext>
            </a:extLst>
          </p:cNvPr>
          <p:cNvSpPr/>
          <p:nvPr userDrawn="1"/>
        </p:nvSpPr>
        <p:spPr>
          <a:xfrm>
            <a:off x="4213059" y="-3"/>
            <a:ext cx="514684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98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1CEC948C-30C6-8545-834A-561D41EFD9A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13061" y="1952627"/>
            <a:ext cx="484204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sp>
        <p:nvSpPr>
          <p:cNvPr id="19" name="Text Placeholder 28">
            <a:extLst>
              <a:ext uri="{FF2B5EF4-FFF2-40B4-BE49-F238E27FC236}">
                <a16:creationId xmlns="" xmlns:a16="http://schemas.microsoft.com/office/drawing/2014/main" id="{C6211BE5-9844-5141-867F-5E5FCE0038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17" y="5076223"/>
            <a:ext cx="3273717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="" xmlns:a16="http://schemas.microsoft.com/office/drawing/2014/main" id="{EA0A3B10-0E7C-0D4F-8DFA-98C7805926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0617" y="5386103"/>
            <a:ext cx="3273717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Title/Company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40C2CD9E-BCB5-A744-B5F8-A0D3C264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52625"/>
            <a:ext cx="4754295" cy="1796220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62793870-F0E6-3E41-A429-B43B86AB4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3956934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D1818108-1D4F-714D-8760-1FCE1282EB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166" y="588917"/>
            <a:ext cx="2135168" cy="5673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9CC762D-0748-4946-A227-ED42B121A55F}"/>
              </a:ext>
            </a:extLst>
          </p:cNvPr>
          <p:cNvSpPr/>
          <p:nvPr userDrawn="1"/>
        </p:nvSpPr>
        <p:spPr>
          <a:xfrm>
            <a:off x="7044316" y="1231669"/>
            <a:ext cx="193161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0" spc="300" baseline="0" dirty="0">
                <a:solidFill>
                  <a:schemeClr val="bg1"/>
                </a:solidFill>
              </a:rPr>
              <a:t>OCTOBER 19-21, 2021</a:t>
            </a:r>
            <a:endParaRPr lang="sv" sz="850" b="0" kern="1200" spc="300" dirty="0">
              <a:solidFill>
                <a:srgbClr val="00C1DE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205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060" y="478302"/>
            <a:ext cx="8623783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68060" y="991131"/>
            <a:ext cx="862378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6371304" y="2372564"/>
            <a:ext cx="2620538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=""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4560" y="1611050"/>
            <a:ext cx="2996874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=""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8059" y="1611050"/>
            <a:ext cx="2589208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=""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90348" y="1611050"/>
            <a:ext cx="2579458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=""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1557" y="1611050"/>
            <a:ext cx="262028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=""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390095" y="2372564"/>
            <a:ext cx="2579711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=""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68059" y="2372564"/>
            <a:ext cx="2579711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249889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060" y="478301"/>
            <a:ext cx="8623783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68060" y="991131"/>
            <a:ext cx="862378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368059" y="1631113"/>
            <a:ext cx="2010916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2622519" y="1631113"/>
            <a:ext cx="6369323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6857833" y="1629289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060" y="478301"/>
            <a:ext cx="8623783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68060" y="991131"/>
            <a:ext cx="862378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6938270" y="1629597"/>
            <a:ext cx="2053572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368059" y="1629289"/>
            <a:ext cx="6409339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060" y="478302"/>
            <a:ext cx="8623783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68060" y="991131"/>
            <a:ext cx="862378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575193" y="1618447"/>
            <a:ext cx="2001166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575193" y="3755874"/>
            <a:ext cx="2001166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960207" y="1618447"/>
            <a:ext cx="203163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960207" y="3755874"/>
            <a:ext cx="203163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68059" y="1618445"/>
            <a:ext cx="2010916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775313" y="1618445"/>
            <a:ext cx="2001166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060" y="478304"/>
            <a:ext cx="8623783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68060" y="991131"/>
            <a:ext cx="862378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68059" y="1629081"/>
            <a:ext cx="4207892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798887" y="1629080"/>
            <a:ext cx="4192955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368060" y="1259574"/>
            <a:ext cx="8623783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6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night sky&#10;&#10;Description automatically generated">
            <a:extLst>
              <a:ext uri="{FF2B5EF4-FFF2-40B4-BE49-F238E27FC236}">
                <a16:creationId xmlns="" xmlns:a16="http://schemas.microsoft.com/office/drawing/2014/main" id="{D0C4E883-342E-5941-82D5-6D3127AC8A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359900" cy="6858000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="" xmlns:a16="http://schemas.microsoft.com/office/drawing/2014/main" id="{01718FB9-774C-CC49-83F9-4E53FF597C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808" y="6410643"/>
            <a:ext cx="240092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="" xmlns:a16="http://schemas.microsoft.com/office/drawing/2014/main" id="{0F4951F7-62AB-E64D-8BD2-EB2DDD4333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2021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="" xmlns:a16="http://schemas.microsoft.com/office/drawing/2014/main" id="{DD1B9BB0-5D9A-BD46-9802-C305DCDD2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60" y="478301"/>
            <a:ext cx="8623783" cy="654760"/>
          </a:xfrm>
        </p:spPr>
        <p:txBody>
          <a:bodyPr/>
          <a:lstStyle>
            <a:lvl1pPr>
              <a:defRPr>
                <a:solidFill>
                  <a:srgbClr val="00C1D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F592C278-D42C-034C-8B9F-3D42B7271E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1915" y="6391986"/>
            <a:ext cx="1000177" cy="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0C4E883-342E-5941-82D5-6D3127AC8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359900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4" name="TextBox 26">
            <a:extLst>
              <a:ext uri="{FF2B5EF4-FFF2-40B4-BE49-F238E27FC236}">
                <a16:creationId xmlns="" xmlns:a16="http://schemas.microsoft.com/office/drawing/2014/main" id="{01718FB9-774C-CC49-83F9-4E53FF597C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808" y="6410643"/>
            <a:ext cx="240092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="" xmlns:a16="http://schemas.microsoft.com/office/drawing/2014/main" id="{0F4951F7-62AB-E64D-8BD2-EB2DDD4333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2021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="" xmlns:a16="http://schemas.microsoft.com/office/drawing/2014/main" id="{DD1B9BB0-5D9A-BD46-9802-C305DCDD2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60" y="478301"/>
            <a:ext cx="8623783" cy="654760"/>
          </a:xfrm>
        </p:spPr>
        <p:txBody>
          <a:bodyPr/>
          <a:lstStyle>
            <a:lvl1pPr>
              <a:defRPr>
                <a:solidFill>
                  <a:srgbClr val="00C1D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F592C278-D42C-034C-8B9F-3D42B7271E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1915" y="6391986"/>
            <a:ext cx="1000177" cy="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18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8F68C5B-8C30-2149-8E3A-4874FB1506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59900" cy="685800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=""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21002" y="719313"/>
            <a:ext cx="357382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r>
              <a:rPr lang="en-US" altLang="en-US" sz="2800" dirty="0">
                <a:solidFill>
                  <a:schemeClr val="bg1"/>
                </a:solidFill>
              </a:rPr>
              <a:t/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C995B7FA-4597-F740-9985-EBC0B387A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62" y="588917"/>
            <a:ext cx="2135168" cy="5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A5D6DDE-D47C-6E41-BFEB-9AD326F1D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19" y="0"/>
            <a:ext cx="935086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E7B1BCA-F762-E741-82C8-9361AC0BE40A}"/>
              </a:ext>
            </a:extLst>
          </p:cNvPr>
          <p:cNvSpPr/>
          <p:nvPr userDrawn="1"/>
        </p:nvSpPr>
        <p:spPr>
          <a:xfrm>
            <a:off x="4213059" y="-3"/>
            <a:ext cx="514684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98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1CEC948C-30C6-8545-834A-561D41EFD9A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13061" y="1952627"/>
            <a:ext cx="484204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sp>
        <p:nvSpPr>
          <p:cNvPr id="19" name="Text Placeholder 28">
            <a:extLst>
              <a:ext uri="{FF2B5EF4-FFF2-40B4-BE49-F238E27FC236}">
                <a16:creationId xmlns="" xmlns:a16="http://schemas.microsoft.com/office/drawing/2014/main" id="{C6211BE5-9844-5141-867F-5E5FCE0038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17" y="5076223"/>
            <a:ext cx="3273717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="" xmlns:a16="http://schemas.microsoft.com/office/drawing/2014/main" id="{EA0A3B10-0E7C-0D4F-8DFA-98C7805926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0617" y="5386103"/>
            <a:ext cx="3273717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Title/Company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40C2CD9E-BCB5-A744-B5F8-A0D3C264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52625"/>
            <a:ext cx="4754295" cy="1796220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62793870-F0E6-3E41-A429-B43B86AB4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3956934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D1818108-1D4F-714D-8760-1FCE1282EB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166" y="588917"/>
            <a:ext cx="2135168" cy="567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2075435-695E-E849-844A-826C4EDBD8D6}"/>
              </a:ext>
            </a:extLst>
          </p:cNvPr>
          <p:cNvSpPr/>
          <p:nvPr userDrawn="1"/>
        </p:nvSpPr>
        <p:spPr>
          <a:xfrm>
            <a:off x="7044316" y="1231669"/>
            <a:ext cx="193161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0" spc="300" baseline="0" dirty="0">
                <a:solidFill>
                  <a:schemeClr val="bg1"/>
                </a:solidFill>
              </a:rPr>
              <a:t>OCTOBER 19-21, 2021</a:t>
            </a:r>
            <a:endParaRPr lang="sv" sz="850" b="0" kern="1200" spc="300" dirty="0">
              <a:solidFill>
                <a:srgbClr val="00C1DE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809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ED4EBA0E-8F64-3148-ABEA-109C9F59B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59900" cy="685800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=""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21002" y="719313"/>
            <a:ext cx="357382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r>
              <a:rPr lang="en-US" altLang="en-US" sz="2800" dirty="0">
                <a:solidFill>
                  <a:schemeClr val="bg1"/>
                </a:solidFill>
              </a:rPr>
              <a:t/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1BCD7A3C-A619-E345-A730-11A4BB0A79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62" y="588917"/>
            <a:ext cx="2135168" cy="5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1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FD134CF-C2FB-D74F-A951-63FADBFE7E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59900" cy="685800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=""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3A0499-3E67-154B-952E-BC8B69E8DD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78933" y="1087378"/>
            <a:ext cx="2405571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/>
            </a: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2DDE356B-463E-A642-AD34-F5405DB486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62" y="588917"/>
            <a:ext cx="2135168" cy="5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ADBDAE08-D1C7-FB49-B798-67EC41C89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59900" cy="685800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=""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6F2871F-EE40-C44C-B1A6-AE58CA5CD4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78933" y="1087378"/>
            <a:ext cx="2405571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/>
            </a: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D00D81E5-FFA6-454A-AD65-4F1C96D6ED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62" y="588917"/>
            <a:ext cx="2135168" cy="5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52A9656-DE30-E940-B15D-99AA0EDAB6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682"/>
            <a:ext cx="9359900" cy="6850514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D03A3458-0EE3-B144-9140-6B0A99838AF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13061" y="1952627"/>
            <a:ext cx="484204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sp>
        <p:nvSpPr>
          <p:cNvPr id="12" name="Text Placeholder 28">
            <a:extLst>
              <a:ext uri="{FF2B5EF4-FFF2-40B4-BE49-F238E27FC236}">
                <a16:creationId xmlns="" xmlns:a16="http://schemas.microsoft.com/office/drawing/2014/main" id="{B25DECB3-318E-B642-AF6C-E25E57BF7A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17" y="5079000"/>
            <a:ext cx="3273717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="" xmlns:a16="http://schemas.microsoft.com/office/drawing/2014/main" id="{D59CC14E-2672-3D4C-98A6-548FF5AC50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0617" y="5388880"/>
            <a:ext cx="3273717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Title/Company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F5C9116F-3AD8-8945-9D61-F8E63B38C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55402"/>
            <a:ext cx="4754295" cy="1796220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AEB932DA-EF9D-E045-8FB0-5E56800F6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3959711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5DDD2D96-597F-0044-9894-3251A61DBA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166" y="588917"/>
            <a:ext cx="2135168" cy="5673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5938C13-B950-4346-994E-CD2ED79A6271}"/>
              </a:ext>
            </a:extLst>
          </p:cNvPr>
          <p:cNvSpPr/>
          <p:nvPr userDrawn="1"/>
        </p:nvSpPr>
        <p:spPr>
          <a:xfrm>
            <a:off x="7044316" y="1231669"/>
            <a:ext cx="193161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0" spc="300" baseline="0" dirty="0">
                <a:solidFill>
                  <a:schemeClr val="bg1"/>
                </a:solidFill>
              </a:rPr>
              <a:t>OCTOBER 19-21, 2021</a:t>
            </a:r>
            <a:endParaRPr lang="sv" sz="850" b="0" kern="1200" spc="300" dirty="0">
              <a:solidFill>
                <a:srgbClr val="00C1DE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52A9656-DE30-E940-B15D-99AA0EDAB6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3682"/>
            <a:ext cx="9359899" cy="6850514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D03A3458-0EE3-B144-9140-6B0A99838AF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13061" y="1952627"/>
            <a:ext cx="484204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sp>
        <p:nvSpPr>
          <p:cNvPr id="12" name="Text Placeholder 28">
            <a:extLst>
              <a:ext uri="{FF2B5EF4-FFF2-40B4-BE49-F238E27FC236}">
                <a16:creationId xmlns="" xmlns:a16="http://schemas.microsoft.com/office/drawing/2014/main" id="{B25DECB3-318E-B642-AF6C-E25E57BF7A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17" y="5079000"/>
            <a:ext cx="3273717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="" xmlns:a16="http://schemas.microsoft.com/office/drawing/2014/main" id="{D59CC14E-2672-3D4C-98A6-548FF5AC50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0617" y="5388880"/>
            <a:ext cx="3273717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Title/Company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F5C9116F-3AD8-8945-9D61-F8E63B38C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55402"/>
            <a:ext cx="4754295" cy="1796220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AEB932DA-EF9D-E045-8FB0-5E56800F6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3959711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5DDD2D96-597F-0044-9894-3251A61DBA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166" y="588917"/>
            <a:ext cx="2135168" cy="5673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6D750C-E9A0-A742-8E87-F9B9A9C2F045}"/>
              </a:ext>
            </a:extLst>
          </p:cNvPr>
          <p:cNvSpPr/>
          <p:nvPr userDrawn="1"/>
        </p:nvSpPr>
        <p:spPr>
          <a:xfrm>
            <a:off x="7044316" y="1231669"/>
            <a:ext cx="193161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0" spc="300" baseline="0" dirty="0">
                <a:solidFill>
                  <a:schemeClr val="bg1"/>
                </a:solidFill>
              </a:rPr>
              <a:t>OCTOBER 19-21, 2021</a:t>
            </a:r>
            <a:endParaRPr lang="sv" sz="850" b="0" kern="1200" spc="300" dirty="0">
              <a:solidFill>
                <a:srgbClr val="00C1DE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11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52A9656-DE30-E940-B15D-99AA0EDAB6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3682"/>
            <a:ext cx="9359899" cy="6850514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D03A3458-0EE3-B144-9140-6B0A99838AF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13061" y="1952627"/>
            <a:ext cx="484204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sp>
        <p:nvSpPr>
          <p:cNvPr id="12" name="Text Placeholder 28">
            <a:extLst>
              <a:ext uri="{FF2B5EF4-FFF2-40B4-BE49-F238E27FC236}">
                <a16:creationId xmlns="" xmlns:a16="http://schemas.microsoft.com/office/drawing/2014/main" id="{B25DECB3-318E-B642-AF6C-E25E57BF7A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17" y="5079000"/>
            <a:ext cx="3273717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="" xmlns:a16="http://schemas.microsoft.com/office/drawing/2014/main" id="{D59CC14E-2672-3D4C-98A6-548FF5AC50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0617" y="5388880"/>
            <a:ext cx="3273717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Title/Company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F5C9116F-3AD8-8945-9D61-F8E63B38C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55402"/>
            <a:ext cx="4754295" cy="1796220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AEB932DA-EF9D-E045-8FB0-5E56800F6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3959711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5DDD2D96-597F-0044-9894-3251A61DBA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166" y="588917"/>
            <a:ext cx="2135168" cy="5673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98E285C-08C8-C742-9963-86A4AE1DB2F5}"/>
              </a:ext>
            </a:extLst>
          </p:cNvPr>
          <p:cNvSpPr/>
          <p:nvPr userDrawn="1"/>
        </p:nvSpPr>
        <p:spPr>
          <a:xfrm>
            <a:off x="7044316" y="1231669"/>
            <a:ext cx="193161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0" spc="300" baseline="0" dirty="0">
                <a:solidFill>
                  <a:schemeClr val="bg1"/>
                </a:solidFill>
              </a:rPr>
              <a:t>OCTOBER 19-21, 2021</a:t>
            </a:r>
            <a:endParaRPr lang="sv" sz="850" b="0" kern="1200" spc="300" dirty="0">
              <a:solidFill>
                <a:srgbClr val="00C1DE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7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52A9656-DE30-E940-B15D-99AA0EDAB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21" y="13682"/>
            <a:ext cx="9340658" cy="6850514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D03A3458-0EE3-B144-9140-6B0A99838AF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13061" y="1952627"/>
            <a:ext cx="484204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sp>
        <p:nvSpPr>
          <p:cNvPr id="12" name="Text Placeholder 28">
            <a:extLst>
              <a:ext uri="{FF2B5EF4-FFF2-40B4-BE49-F238E27FC236}">
                <a16:creationId xmlns="" xmlns:a16="http://schemas.microsoft.com/office/drawing/2014/main" id="{B25DECB3-318E-B642-AF6C-E25E57BF7A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17" y="5079000"/>
            <a:ext cx="3273717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="" xmlns:a16="http://schemas.microsoft.com/office/drawing/2014/main" id="{D59CC14E-2672-3D4C-98A6-548FF5AC50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0617" y="5388880"/>
            <a:ext cx="3273717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Title/Company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F5C9116F-3AD8-8945-9D61-F8E63B38C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55402"/>
            <a:ext cx="4754295" cy="1796220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AEB932DA-EF9D-E045-8FB0-5E56800F6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3959711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5DDD2D96-597F-0044-9894-3251A61DBA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166" y="588917"/>
            <a:ext cx="2135168" cy="5673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A098802-EA89-044B-9756-D062108D8CA1}"/>
              </a:ext>
            </a:extLst>
          </p:cNvPr>
          <p:cNvSpPr/>
          <p:nvPr userDrawn="1"/>
        </p:nvSpPr>
        <p:spPr>
          <a:xfrm>
            <a:off x="7044316" y="1231669"/>
            <a:ext cx="193161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0" spc="300" baseline="0" dirty="0">
                <a:solidFill>
                  <a:schemeClr val="bg1"/>
                </a:solidFill>
              </a:rPr>
              <a:t>OCTOBER 19-21, 2021</a:t>
            </a:r>
            <a:endParaRPr lang="sv" sz="850" b="0" kern="1200" spc="300" dirty="0">
              <a:solidFill>
                <a:srgbClr val="00C1DE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65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spectacles&#10;&#10;Description automatically generated">
            <a:extLst>
              <a:ext uri="{FF2B5EF4-FFF2-40B4-BE49-F238E27FC236}">
                <a16:creationId xmlns="" xmlns:a16="http://schemas.microsoft.com/office/drawing/2014/main" id="{8831A88C-BF4D-D541-9318-79494D871F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59900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DC4D63A6-304A-DF4C-A437-770C4C7639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166" y="588917"/>
            <a:ext cx="2135168" cy="56736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13061" y="1952627"/>
            <a:ext cx="484204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sp>
        <p:nvSpPr>
          <p:cNvPr id="16" name="Text Placeholder 28">
            <a:extLst>
              <a:ext uri="{FF2B5EF4-FFF2-40B4-BE49-F238E27FC236}">
                <a16:creationId xmlns=""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17" y="5076223"/>
            <a:ext cx="3273717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=""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0617" y="5386103"/>
            <a:ext cx="3273717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Title/Company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52625"/>
            <a:ext cx="4754295" cy="1796220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=""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3956934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67767E3-D4D6-3E4D-BE68-93E6FC9A7A49}"/>
              </a:ext>
            </a:extLst>
          </p:cNvPr>
          <p:cNvSpPr/>
          <p:nvPr userDrawn="1"/>
        </p:nvSpPr>
        <p:spPr>
          <a:xfrm>
            <a:off x="7044316" y="1231669"/>
            <a:ext cx="193161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0" spc="300" baseline="0" dirty="0">
                <a:solidFill>
                  <a:schemeClr val="bg1"/>
                </a:solidFill>
              </a:rPr>
              <a:t>OCTOBER 19-21, 2021</a:t>
            </a:r>
            <a:endParaRPr lang="sv" sz="850" b="0" kern="1200" spc="300" dirty="0">
              <a:solidFill>
                <a:srgbClr val="00C1DE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042F9EB-A35E-E74F-A331-DB55954AD6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359900" cy="685800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54728173-5E6E-3A42-BFC5-B62A0CC994A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13061" y="1952627"/>
            <a:ext cx="484204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sp>
        <p:nvSpPr>
          <p:cNvPr id="19" name="Text Placeholder 28">
            <a:extLst>
              <a:ext uri="{FF2B5EF4-FFF2-40B4-BE49-F238E27FC236}">
                <a16:creationId xmlns="" xmlns:a16="http://schemas.microsoft.com/office/drawing/2014/main" id="{753A8535-600D-AA49-958F-F5B12E771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17" y="5079000"/>
            <a:ext cx="3273717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="" xmlns:a16="http://schemas.microsoft.com/office/drawing/2014/main" id="{4485CEC8-1890-A844-B1B7-BE9AE60656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0617" y="5388880"/>
            <a:ext cx="3273717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Title/Company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52EEECF3-C016-364F-9EC0-AEB70BC45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060" y="1955402"/>
            <a:ext cx="4754295" cy="1796220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B43612B6-B36F-DD40-A521-1B80D60CE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059" y="3959711"/>
            <a:ext cx="4754295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19DBF516-363E-0E46-A424-DC90619F05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166" y="588917"/>
            <a:ext cx="2135168" cy="5673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158A93A-4730-1046-8F52-8A0628C31772}"/>
              </a:ext>
            </a:extLst>
          </p:cNvPr>
          <p:cNvSpPr/>
          <p:nvPr userDrawn="1"/>
        </p:nvSpPr>
        <p:spPr>
          <a:xfrm>
            <a:off x="7044316" y="1231669"/>
            <a:ext cx="193161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0" spc="300" baseline="0" dirty="0">
                <a:solidFill>
                  <a:schemeClr val="bg1"/>
                </a:solidFill>
              </a:rPr>
              <a:t>OCTOBER 19-21, 2021</a:t>
            </a:r>
            <a:endParaRPr lang="sv" sz="850" b="0" kern="1200" spc="300" dirty="0">
              <a:solidFill>
                <a:srgbClr val="00C1DE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09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060" y="478301"/>
            <a:ext cx="8623783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77808" y="6410643"/>
            <a:ext cx="240092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059" y="1133061"/>
            <a:ext cx="8631412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Box 20">
            <a:extLst>
              <a:ext uri="{FF2B5EF4-FFF2-40B4-BE49-F238E27FC236}">
                <a16:creationId xmlns=""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398" y="6413181"/>
            <a:ext cx="355966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79D86621-4EFF-7141-A443-9DD70B8D417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981915" y="6391986"/>
            <a:ext cx="1000177" cy="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4" r:id="rId1"/>
    <p:sldLayoutId id="2147485538" r:id="rId2"/>
    <p:sldLayoutId id="2147485517" r:id="rId3"/>
    <p:sldLayoutId id="2147485515" r:id="rId4"/>
    <p:sldLayoutId id="2147485537" r:id="rId5"/>
    <p:sldLayoutId id="2147485539" r:id="rId6"/>
    <p:sldLayoutId id="2147485531" r:id="rId7"/>
    <p:sldLayoutId id="2147485514" r:id="rId8"/>
    <p:sldLayoutId id="2147485516" r:id="rId9"/>
    <p:sldLayoutId id="2147485518" r:id="rId10"/>
    <p:sldLayoutId id="2147485519" r:id="rId11"/>
    <p:sldLayoutId id="2147485530" r:id="rId12"/>
    <p:sldLayoutId id="2147485533" r:id="rId13"/>
    <p:sldLayoutId id="2147485436" r:id="rId14"/>
    <p:sldLayoutId id="2147485440" r:id="rId15"/>
    <p:sldLayoutId id="2147485524" r:id="rId16"/>
    <p:sldLayoutId id="2147485441" r:id="rId17"/>
    <p:sldLayoutId id="2147485442" r:id="rId18"/>
    <p:sldLayoutId id="2147485443" r:id="rId19"/>
    <p:sldLayoutId id="2147485444" r:id="rId20"/>
    <p:sldLayoutId id="2147485445" r:id="rId21"/>
    <p:sldLayoutId id="2147485446" r:id="rId22"/>
    <p:sldLayoutId id="2147485447" r:id="rId23"/>
    <p:sldLayoutId id="2147485448" r:id="rId24"/>
    <p:sldLayoutId id="2147485449" r:id="rId25"/>
    <p:sldLayoutId id="2147485522" r:id="rId26"/>
    <p:sldLayoutId id="2147485450" r:id="rId27"/>
    <p:sldLayoutId id="2147485535" r:id="rId28"/>
    <p:sldLayoutId id="2147485452" r:id="rId29"/>
    <p:sldLayoutId id="2147485521" r:id="rId30"/>
    <p:sldLayoutId id="2147485453" r:id="rId31"/>
    <p:sldLayoutId id="2147485513" r:id="rId32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948" userDrawn="1">
          <p15:clr>
            <a:srgbClr val="F26B43"/>
          </p15:clr>
        </p15:guide>
        <p15:guide id="3" pos="475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5665" userDrawn="1">
          <p15:clr>
            <a:srgbClr val="F26B43"/>
          </p15:clr>
        </p15:guide>
        <p15:guide id="7" pos="232" userDrawn="1">
          <p15:clr>
            <a:srgbClr val="F26B43"/>
          </p15:clr>
        </p15:guide>
        <p15:guide id="8" pos="54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KUT-DSAIL/arm-dev-summit/tree/main/water_level_data_analysis_anomaly-detection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Jason.kabi@dkut.ac.ke" TargetMode="Externa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F12649B-976F-8445-8846-70CF57B05A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94056" y="4856207"/>
            <a:ext cx="4264272" cy="321275"/>
          </a:xfrm>
        </p:spPr>
        <p:txBody>
          <a:bodyPr/>
          <a:lstStyle/>
          <a:p>
            <a:r>
              <a:rPr lang="en-US" b="1" dirty="0" smtClean="0"/>
              <a:t>Jason N Kabi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469DF6-6F39-354D-B6C0-190F16DA3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1512" y="5519519"/>
            <a:ext cx="5782962" cy="875998"/>
          </a:xfrm>
        </p:spPr>
        <p:txBody>
          <a:bodyPr/>
          <a:lstStyle/>
          <a:p>
            <a:r>
              <a:rPr lang="en-US" b="1" dirty="0" smtClean="0"/>
              <a:t>Centre for Data Science and Artificial Intelligence (DSAIL)</a:t>
            </a:r>
          </a:p>
          <a:p>
            <a:r>
              <a:rPr lang="en-US" b="1" dirty="0" smtClean="0"/>
              <a:t>Dedan Kimathi University of Technology 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F69F05E-BD84-D44C-92F9-985051D37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249" y="1635709"/>
            <a:ext cx="5465231" cy="1887063"/>
          </a:xfrm>
        </p:spPr>
        <p:txBody>
          <a:bodyPr/>
          <a:lstStyle/>
          <a:p>
            <a:pPr algn="l"/>
            <a:r>
              <a:rPr lang="en-US" b="1" dirty="0" smtClean="0"/>
              <a:t>Environmental </a:t>
            </a:r>
            <a:r>
              <a:rPr lang="en-US" b="1" dirty="0"/>
              <a:t>Data Acquisition and Processing</a:t>
            </a:r>
            <a:r>
              <a:rPr lang="en-US" dirty="0"/>
              <a:t> 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FC5D621E-327B-A044-AC1B-AEDC45233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4056" y="3864810"/>
            <a:ext cx="6685004" cy="649359"/>
          </a:xfrm>
        </p:spPr>
        <p:txBody>
          <a:bodyPr/>
          <a:lstStyle/>
          <a:p>
            <a:pPr algn="ctr"/>
            <a:r>
              <a:rPr lang="en-US" sz="3200" b="1" dirty="0"/>
              <a:t>Water Resource Monitoring </a:t>
            </a:r>
          </a:p>
        </p:txBody>
      </p:sp>
    </p:spTree>
    <p:extLst>
      <p:ext uri="{BB962C8B-B14F-4D97-AF65-F5344CB8AC3E}">
        <p14:creationId xmlns:p14="http://schemas.microsoft.com/office/powerpoint/2010/main" val="152061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6" y="119552"/>
            <a:ext cx="9234207" cy="472345"/>
          </a:xfrm>
        </p:spPr>
        <p:txBody>
          <a:bodyPr/>
          <a:lstStyle/>
          <a:p>
            <a:r>
              <a:rPr lang="en-US" b="1" dirty="0" smtClean="0"/>
              <a:t>ANOMALY DETECTION </a:t>
            </a:r>
            <a:r>
              <a:rPr lang="en-US" dirty="0" smtClean="0"/>
              <a:t>(KMeans)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BF3C979-F3E5-9545-990B-091AC04918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599" y="1335317"/>
            <a:ext cx="4180417" cy="455607"/>
          </a:xfrm>
        </p:spPr>
        <p:txBody>
          <a:bodyPr/>
          <a:lstStyle/>
          <a:p>
            <a:pPr algn="ctr"/>
            <a:r>
              <a:rPr lang="en-GB" b="1" dirty="0" smtClean="0">
                <a:solidFill>
                  <a:schemeClr val="accent5"/>
                </a:solidFill>
              </a:rPr>
              <a:t>Raw data</a:t>
            </a:r>
            <a:endParaRPr lang="en-GB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7230F91-96F6-1F4B-B7D0-1361320A542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-923925" y="1894029"/>
            <a:ext cx="5332941" cy="4241660"/>
          </a:xfrm>
        </p:spPr>
        <p:txBody>
          <a:bodyPr/>
          <a:lstStyle/>
          <a:p>
            <a:pPr marL="0" indent="0" algn="l">
              <a:buNone/>
            </a:pPr>
            <a:r>
              <a:rPr lang="en-US" sz="1600" b="1" dirty="0"/>
              <a:t>  </a:t>
            </a:r>
          </a:p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8A6AB0B-4394-274C-AC28-3712B3C57B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5484" y="1335315"/>
            <a:ext cx="4124387" cy="558714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Clean data (daily mean )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602"/>
            <a:ext cx="4684500" cy="3249669"/>
          </a:xfrm>
          <a:ln w="952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30" y="2142602"/>
            <a:ext cx="4646770" cy="32496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531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8DB039-B664-7249-A5CE-FF178281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33170" y="1402083"/>
            <a:ext cx="11741390" cy="640079"/>
          </a:xfrm>
        </p:spPr>
        <p:txBody>
          <a:bodyPr/>
          <a:lstStyle/>
          <a:p>
            <a:pPr algn="ctr"/>
            <a:r>
              <a:rPr lang="en-US" dirty="0" smtClean="0"/>
              <a:t>Links to this workshop  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8B58890-DA27-FB4D-8404-3A65FACA68EF}"/>
              </a:ext>
            </a:extLst>
          </p:cNvPr>
          <p:cNvGrpSpPr/>
          <p:nvPr/>
        </p:nvGrpSpPr>
        <p:grpSpPr>
          <a:xfrm>
            <a:off x="847165" y="2138082"/>
            <a:ext cx="7745506" cy="4167240"/>
            <a:chOff x="6912531" y="1190146"/>
            <a:chExt cx="11020388" cy="3402738"/>
          </a:xfrm>
        </p:grpSpPr>
        <p:sp>
          <p:nvSpPr>
            <p:cNvPr id="5" name="100 Shipped">
              <a:extLst>
                <a:ext uri="{FF2B5EF4-FFF2-40B4-BE49-F238E27FC236}">
                  <a16:creationId xmlns="" xmlns:a16="http://schemas.microsoft.com/office/drawing/2014/main" id="{18879E89-CFC3-D645-A566-0FCA53316FBB}"/>
                </a:ext>
              </a:extLst>
            </p:cNvPr>
            <p:cNvSpPr/>
            <p:nvPr/>
          </p:nvSpPr>
          <p:spPr>
            <a:xfrm>
              <a:off x="7057485" y="1262622"/>
              <a:ext cx="10747925" cy="32435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Links.</a:t>
              </a:r>
            </a:p>
            <a:p>
              <a:pPr algn="ctr">
                <a:defRPr/>
              </a:pPr>
              <a:endParaRPr lang="en-US" altLang="en-US" sz="2000" b="1" dirty="0">
                <a:solidFill>
                  <a:schemeClr val="accent5"/>
                </a:solidFill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lang="en-US" altLang="en-US" sz="2000" b="1" dirty="0">
                  <a:solidFill>
                    <a:srgbClr val="00C1DE"/>
                  </a:solidFill>
                  <a:latin typeface="+mn-lt"/>
                </a:rPr>
                <a:t>Kabi23.github.io</a:t>
              </a:r>
            </a:p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lang="en-US" altLang="en-US" sz="2000" b="1" dirty="0">
                  <a:solidFill>
                    <a:srgbClr val="00C1DE"/>
                  </a:solidFill>
                  <a:latin typeface="+mn-lt"/>
                </a:rPr>
                <a:t>Dekut-dsail.github.io</a:t>
              </a:r>
            </a:p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lang="en-US" sz="2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hlinkClick r:id="rId2"/>
                </a:rPr>
                <a:t>https://</a:t>
              </a:r>
              <a:r>
                <a:rPr lang="en-US" sz="20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hlinkClick r:id="rId2"/>
                </a:rPr>
                <a:t>github.com/DeKUT-DSAIL/arm-dev</a:t>
              </a:r>
              <a:r>
                <a:rPr lang="en-US" sz="20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-summit</a:t>
              </a:r>
              <a:endParaRPr lang="en-US" altLang="en-US" sz="2000" b="1" dirty="0">
                <a:solidFill>
                  <a:schemeClr val="accent5"/>
                </a:solidFill>
                <a:latin typeface="+mn-lt"/>
              </a:endParaRPr>
            </a:p>
            <a:p>
              <a:pPr algn="ctr">
                <a:defRPr/>
              </a:pPr>
              <a:endParaRPr lang="en-US" altLang="en-US" sz="2000" b="1" dirty="0">
                <a:solidFill>
                  <a:schemeClr val="accent5"/>
                </a:solidFill>
                <a:latin typeface="+mn-lt"/>
              </a:endParaRPr>
            </a:p>
            <a:p>
              <a:pPr algn="ctr">
                <a:defRPr/>
              </a:pPr>
              <a:endParaRPr lang="en-US" altLang="en-US" sz="2000" b="1" dirty="0">
                <a:solidFill>
                  <a:schemeClr val="accent1"/>
                </a:solidFill>
                <a:latin typeface="+mn-lt"/>
              </a:endParaRPr>
            </a:p>
            <a:p>
              <a:pPr algn="ctr">
                <a:defRPr/>
              </a:pPr>
              <a:r>
                <a:rPr lang="en-US" altLang="en-US" sz="2000" b="1" dirty="0">
                  <a:solidFill>
                    <a:schemeClr val="accent1"/>
                  </a:solidFill>
                  <a:latin typeface="+mn-lt"/>
                </a:rPr>
                <a:t> </a:t>
              </a:r>
            </a:p>
            <a:p>
              <a:pPr>
                <a:buSzPct val="70000"/>
                <a:defRPr/>
              </a:pPr>
              <a:endParaRPr lang="en-US" alt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5DB1349E-5155-3440-89CE-BE257C58F696}"/>
                </a:ext>
              </a:extLst>
            </p:cNvPr>
            <p:cNvGrpSpPr/>
            <p:nvPr/>
          </p:nvGrpSpPr>
          <p:grpSpPr>
            <a:xfrm>
              <a:off x="6912531" y="1190146"/>
              <a:ext cx="11020388" cy="3402738"/>
              <a:chOff x="6527462" y="1002487"/>
              <a:chExt cx="11020388" cy="3402738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B198B618-0F1B-EB4A-8C92-E079518D7A34}"/>
                  </a:ext>
                </a:extLst>
              </p:cNvPr>
              <p:cNvSpPr/>
              <p:nvPr/>
            </p:nvSpPr>
            <p:spPr>
              <a:xfrm>
                <a:off x="6527462" y="1002488"/>
                <a:ext cx="11020388" cy="3402737"/>
              </a:xfrm>
              <a:custGeom>
                <a:avLst/>
                <a:gdLst>
                  <a:gd name="connsiteX0" fmla="*/ 1783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783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783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275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68348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20259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42700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3329 w 1430409"/>
                  <a:gd name="connsiteY4" fmla="*/ 113541 h 717102"/>
                  <a:gd name="connsiteX0" fmla="*/ 94593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3329 w 1430409"/>
                  <a:gd name="connsiteY4" fmla="*/ 113541 h 717102"/>
                  <a:gd name="connsiteX0" fmla="*/ 94593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1761 w 1430409"/>
                  <a:gd name="connsiteY4" fmla="*/ 77075 h 717102"/>
                  <a:gd name="connsiteX0" fmla="*/ 80479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1761 w 1430409"/>
                  <a:gd name="connsiteY4" fmla="*/ 77075 h 71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409" h="717102">
                    <a:moveTo>
                      <a:pt x="80479" y="1586"/>
                    </a:moveTo>
                    <a:lnTo>
                      <a:pt x="1430409" y="0"/>
                    </a:lnTo>
                    <a:lnTo>
                      <a:pt x="1430409" y="717102"/>
                    </a:lnTo>
                    <a:lnTo>
                      <a:pt x="0" y="717102"/>
                    </a:lnTo>
                    <a:cubicBezTo>
                      <a:pt x="0" y="525635"/>
                      <a:pt x="1761" y="268542"/>
                      <a:pt x="1761" y="77075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5A6DD985-5743-0742-8EED-3246DC280132}"/>
                  </a:ext>
                </a:extLst>
              </p:cNvPr>
              <p:cNvSpPr/>
              <p:nvPr/>
            </p:nvSpPr>
            <p:spPr>
              <a:xfrm rot="5400000" flipV="1">
                <a:off x="6527462" y="1002487"/>
                <a:ext cx="144953" cy="144953"/>
              </a:xfrm>
              <a:custGeom>
                <a:avLst/>
                <a:gdLst>
                  <a:gd name="connsiteX0" fmla="*/ 1716375 w 4433572"/>
                  <a:gd name="connsiteY0" fmla="*/ 1716373 h 4433570"/>
                  <a:gd name="connsiteX1" fmla="*/ 1716375 w 4433572"/>
                  <a:gd name="connsiteY1" fmla="*/ 0 h 4433570"/>
                  <a:gd name="connsiteX2" fmla="*/ 2717199 w 4433572"/>
                  <a:gd name="connsiteY2" fmla="*/ 0 h 4433570"/>
                  <a:gd name="connsiteX3" fmla="*/ 2717199 w 4433572"/>
                  <a:gd name="connsiteY3" fmla="*/ 1716373 h 4433570"/>
                  <a:gd name="connsiteX4" fmla="*/ 4433572 w 4433572"/>
                  <a:gd name="connsiteY4" fmla="*/ 1716373 h 4433570"/>
                  <a:gd name="connsiteX5" fmla="*/ 4433572 w 4433572"/>
                  <a:gd name="connsiteY5" fmla="*/ 2717197 h 4433570"/>
                  <a:gd name="connsiteX6" fmla="*/ 2717199 w 4433572"/>
                  <a:gd name="connsiteY6" fmla="*/ 2717197 h 4433570"/>
                  <a:gd name="connsiteX7" fmla="*/ 2717199 w 4433572"/>
                  <a:gd name="connsiteY7" fmla="*/ 1716373 h 4433570"/>
                  <a:gd name="connsiteX8" fmla="*/ 1716374 w 4433572"/>
                  <a:gd name="connsiteY8" fmla="*/ 4433570 h 4433570"/>
                  <a:gd name="connsiteX9" fmla="*/ 1716374 w 4433572"/>
                  <a:gd name="connsiteY9" fmla="*/ 2717197 h 4433570"/>
                  <a:gd name="connsiteX10" fmla="*/ 2717198 w 4433572"/>
                  <a:gd name="connsiteY10" fmla="*/ 2717197 h 4433570"/>
                  <a:gd name="connsiteX11" fmla="*/ 2717198 w 4433572"/>
                  <a:gd name="connsiteY11" fmla="*/ 4433570 h 4433570"/>
                  <a:gd name="connsiteX12" fmla="*/ 0 w 4433572"/>
                  <a:gd name="connsiteY12" fmla="*/ 2717197 h 4433570"/>
                  <a:gd name="connsiteX13" fmla="*/ 0 w 4433572"/>
                  <a:gd name="connsiteY13" fmla="*/ 1716373 h 4433570"/>
                  <a:gd name="connsiteX14" fmla="*/ 1716373 w 4433572"/>
                  <a:gd name="connsiteY14" fmla="*/ 1716373 h 4433570"/>
                  <a:gd name="connsiteX15" fmla="*/ 1716373 w 4433572"/>
                  <a:gd name="connsiteY15" fmla="*/ 2717197 h 443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33572" h="4433570">
                    <a:moveTo>
                      <a:pt x="1716375" y="1716373"/>
                    </a:moveTo>
                    <a:lnTo>
                      <a:pt x="1716375" y="0"/>
                    </a:lnTo>
                    <a:lnTo>
                      <a:pt x="2717199" y="0"/>
                    </a:lnTo>
                    <a:lnTo>
                      <a:pt x="2717199" y="1716373"/>
                    </a:lnTo>
                    <a:lnTo>
                      <a:pt x="4433572" y="1716373"/>
                    </a:lnTo>
                    <a:lnTo>
                      <a:pt x="4433572" y="2717197"/>
                    </a:lnTo>
                    <a:lnTo>
                      <a:pt x="2717199" y="2717197"/>
                    </a:lnTo>
                    <a:lnTo>
                      <a:pt x="2717199" y="1716373"/>
                    </a:lnTo>
                    <a:close/>
                    <a:moveTo>
                      <a:pt x="1716374" y="4433570"/>
                    </a:moveTo>
                    <a:lnTo>
                      <a:pt x="1716374" y="2717197"/>
                    </a:lnTo>
                    <a:lnTo>
                      <a:pt x="2717198" y="2717197"/>
                    </a:lnTo>
                    <a:lnTo>
                      <a:pt x="2717198" y="4433570"/>
                    </a:lnTo>
                    <a:close/>
                    <a:moveTo>
                      <a:pt x="0" y="2717197"/>
                    </a:moveTo>
                    <a:lnTo>
                      <a:pt x="0" y="1716373"/>
                    </a:lnTo>
                    <a:lnTo>
                      <a:pt x="1716373" y="1716373"/>
                    </a:lnTo>
                    <a:lnTo>
                      <a:pt x="1716373" y="2717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0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CDFEE7D-B779-514C-AC5E-20BDBE4495DA}"/>
              </a:ext>
            </a:extLst>
          </p:cNvPr>
          <p:cNvSpPr/>
          <p:nvPr/>
        </p:nvSpPr>
        <p:spPr>
          <a:xfrm>
            <a:off x="555999" y="1864398"/>
            <a:ext cx="6058535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200" b="1" spc="300" dirty="0">
                <a:solidFill>
                  <a:schemeClr val="bg1"/>
                </a:solidFill>
              </a:rPr>
              <a:t>NAME</a:t>
            </a:r>
            <a:endParaRPr lang="sv" sz="1200" b="1" spc="300" dirty="0">
              <a:solidFill>
                <a:srgbClr val="00C1DE"/>
              </a:solidFill>
              <a:latin typeface="+mj-lt"/>
              <a:cs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GB" sz="2800" dirty="0">
                <a:solidFill>
                  <a:srgbClr val="00C1DE"/>
                </a:solidFill>
                <a:cs typeface="Calibri" panose="020F0502020204030204" pitchFamily="34" charset="0"/>
              </a:rPr>
              <a:t>J</a:t>
            </a:r>
            <a:r>
              <a:rPr lang="sv" sz="2800" dirty="0">
                <a:solidFill>
                  <a:srgbClr val="00C1DE"/>
                </a:solidFill>
                <a:cs typeface="Calibri" panose="020F0502020204030204" pitchFamily="34" charset="0"/>
              </a:rPr>
              <a:t>ason N  Kabi</a:t>
            </a:r>
            <a:br>
              <a:rPr lang="sv" sz="2800" dirty="0">
                <a:solidFill>
                  <a:srgbClr val="00C1DE"/>
                </a:solidFill>
                <a:cs typeface="Calibri" panose="020F0502020204030204" pitchFamily="34" charset="0"/>
              </a:rPr>
            </a:br>
            <a:r>
              <a:rPr lang="sv" sz="2800" dirty="0">
                <a:solidFill>
                  <a:srgbClr val="00C1DE"/>
                </a:solidFill>
                <a:cs typeface="Calibri" panose="020F0502020204030204" pitchFamily="34" charset="0"/>
              </a:rPr>
              <a:t>centre for Data Science and AI (DSAIL)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GB" sz="2800" dirty="0">
                <a:solidFill>
                  <a:srgbClr val="00C1DE"/>
                </a:solidFill>
                <a:latin typeface="+mj-lt"/>
                <a:cs typeface="Calibri" panose="020F0502020204030204" pitchFamily="34" charset="0"/>
              </a:rPr>
              <a:t>D</a:t>
            </a:r>
            <a:r>
              <a:rPr lang="sv" sz="2800" dirty="0">
                <a:solidFill>
                  <a:srgbClr val="00C1DE"/>
                </a:solidFill>
                <a:latin typeface="+mj-lt"/>
                <a:cs typeface="Calibri" panose="020F0502020204030204" pitchFamily="34" charset="0"/>
              </a:rPr>
              <a:t>edan kimathi university of technology</a:t>
            </a:r>
            <a:endParaRPr lang="en-US" sz="28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0ECACB2-110B-4949-A0CB-6274EDCA02FD}"/>
              </a:ext>
            </a:extLst>
          </p:cNvPr>
          <p:cNvSpPr/>
          <p:nvPr/>
        </p:nvSpPr>
        <p:spPr>
          <a:xfrm>
            <a:off x="555999" y="3587947"/>
            <a:ext cx="557615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200" b="1" spc="300" dirty="0">
                <a:solidFill>
                  <a:schemeClr val="bg1"/>
                </a:solidFill>
              </a:rPr>
              <a:t>EMAIL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GB" sz="2800" dirty="0">
                <a:solidFill>
                  <a:srgbClr val="00C1DE"/>
                </a:solidFill>
                <a:cs typeface="Calibri" panose="020F0502020204030204" pitchFamily="34" charset="0"/>
                <a:hlinkClick r:id="rId2"/>
              </a:rPr>
              <a:t>J</a:t>
            </a:r>
            <a:r>
              <a:rPr lang="sv" sz="2800" dirty="0">
                <a:solidFill>
                  <a:srgbClr val="00C1DE"/>
                </a:solidFill>
                <a:cs typeface="Calibri" panose="020F0502020204030204" pitchFamily="34" charset="0"/>
                <a:hlinkClick r:id="rId2"/>
              </a:rPr>
              <a:t>ason.kabi@dkut.ac.ke</a:t>
            </a:r>
            <a:endParaRPr lang="sv" sz="2800" dirty="0">
              <a:solidFill>
                <a:srgbClr val="00C1DE"/>
              </a:solidFill>
              <a:cs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sv" sz="2800" dirty="0">
                <a:solidFill>
                  <a:srgbClr val="00C1DE"/>
                </a:solidFill>
                <a:latin typeface="+mj-lt"/>
                <a:cs typeface="Calibri" panose="020F0502020204030204" pitchFamily="34" charset="0"/>
              </a:rPr>
              <a:t>Linkedin – Kabi Jason</a:t>
            </a:r>
            <a:endParaRPr lang="en-US" sz="28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778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8DB039-B664-7249-A5CE-FF178281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C0DD395-137B-8146-80CE-90CE35BE8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3296" y="4809190"/>
            <a:ext cx="4065373" cy="702444"/>
          </a:xfrm>
        </p:spPr>
        <p:txBody>
          <a:bodyPr/>
          <a:lstStyle/>
          <a:p>
            <a:pPr algn="ctr"/>
            <a:r>
              <a:rPr lang="en-US" b="1" dirty="0" smtClean="0"/>
              <a:t>Water resource monitoring 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8B58890-DA27-FB4D-8404-3A65FACA68EF}"/>
              </a:ext>
            </a:extLst>
          </p:cNvPr>
          <p:cNvGrpSpPr/>
          <p:nvPr/>
        </p:nvGrpSpPr>
        <p:grpSpPr>
          <a:xfrm>
            <a:off x="278719" y="2107516"/>
            <a:ext cx="5167429" cy="3177177"/>
            <a:chOff x="6767577" y="1034704"/>
            <a:chExt cx="5167429" cy="2391351"/>
          </a:xfrm>
        </p:grpSpPr>
        <p:sp>
          <p:nvSpPr>
            <p:cNvPr id="5" name="100 Shipped">
              <a:extLst>
                <a:ext uri="{FF2B5EF4-FFF2-40B4-BE49-F238E27FC236}">
                  <a16:creationId xmlns="" xmlns:a16="http://schemas.microsoft.com/office/drawing/2014/main" id="{18879E89-CFC3-D645-A566-0FCA53316FBB}"/>
                </a:ext>
              </a:extLst>
            </p:cNvPr>
            <p:cNvSpPr/>
            <p:nvPr/>
          </p:nvSpPr>
          <p:spPr>
            <a:xfrm>
              <a:off x="7005975" y="1273169"/>
              <a:ext cx="4923379" cy="1821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Work shop </a:t>
              </a:r>
              <a:r>
                <a:rPr lang="en-US" altLang="en-US" sz="2000" b="1" dirty="0" smtClean="0">
                  <a:solidFill>
                    <a:schemeClr val="accent5"/>
                  </a:solidFill>
                  <a:latin typeface="+mn-lt"/>
                </a:rPr>
                <a:t>Brake down</a:t>
              </a:r>
              <a:endParaRPr lang="en-US" altLang="en-US" sz="2000" b="1" dirty="0">
                <a:solidFill>
                  <a:schemeClr val="accent5"/>
                </a:solidFill>
                <a:latin typeface="+mn-lt"/>
              </a:endParaRP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Introduction water resource monitoring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What </a:t>
              </a:r>
              <a:r>
                <a:rPr lang="en-US" altLang="en-US" sz="2000" b="1" dirty="0" smtClean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water parameters </a:t>
              </a: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are being monitored?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How are the parameters monitored?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Hardware development 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Data acquisition 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Data analysis and presentation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Incorporation of other datasets</a:t>
              </a:r>
            </a:p>
            <a:p>
              <a:pPr algn="ctr">
                <a:defRPr/>
              </a:pPr>
              <a:endParaRPr lang="en-US" altLang="en-US" sz="2000" b="1" dirty="0">
                <a:solidFill>
                  <a:schemeClr val="accent1"/>
                </a:solidFill>
                <a:latin typeface="+mn-lt"/>
              </a:endParaRPr>
            </a:p>
            <a:p>
              <a:pPr algn="ctr">
                <a:defRPr/>
              </a:pPr>
              <a:endParaRPr lang="en-US" altLang="en-US" sz="2000" b="1" dirty="0">
                <a:solidFill>
                  <a:schemeClr val="accent1"/>
                </a:solidFill>
                <a:latin typeface="+mn-lt"/>
              </a:endParaRPr>
            </a:p>
            <a:p>
              <a:pPr algn="ctr">
                <a:defRPr/>
              </a:pPr>
              <a:r>
                <a:rPr lang="en-US" altLang="en-US" sz="2000" b="1" dirty="0">
                  <a:solidFill>
                    <a:schemeClr val="accent1"/>
                  </a:solidFill>
                  <a:latin typeface="+mn-lt"/>
                </a:rPr>
                <a:t> </a:t>
              </a:r>
            </a:p>
            <a:p>
              <a:pPr>
                <a:buSzPct val="70000"/>
                <a:defRPr/>
              </a:pPr>
              <a:endParaRPr lang="en-US" alt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5DB1349E-5155-3440-89CE-BE257C58F696}"/>
                </a:ext>
              </a:extLst>
            </p:cNvPr>
            <p:cNvGrpSpPr/>
            <p:nvPr/>
          </p:nvGrpSpPr>
          <p:grpSpPr>
            <a:xfrm>
              <a:off x="6767577" y="1034704"/>
              <a:ext cx="5167429" cy="2391351"/>
              <a:chOff x="6382508" y="847045"/>
              <a:chExt cx="5167429" cy="239135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B198B618-0F1B-EB4A-8C92-E079518D7A34}"/>
                  </a:ext>
                </a:extLst>
              </p:cNvPr>
              <p:cNvSpPr/>
              <p:nvPr/>
            </p:nvSpPr>
            <p:spPr>
              <a:xfrm>
                <a:off x="6454985" y="919521"/>
                <a:ext cx="5094952" cy="2318875"/>
              </a:xfrm>
              <a:custGeom>
                <a:avLst/>
                <a:gdLst>
                  <a:gd name="connsiteX0" fmla="*/ 1783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783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783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275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68348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20259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42700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3329 w 1430409"/>
                  <a:gd name="connsiteY4" fmla="*/ 113541 h 717102"/>
                  <a:gd name="connsiteX0" fmla="*/ 94593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3329 w 1430409"/>
                  <a:gd name="connsiteY4" fmla="*/ 113541 h 717102"/>
                  <a:gd name="connsiteX0" fmla="*/ 94593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1761 w 1430409"/>
                  <a:gd name="connsiteY4" fmla="*/ 77075 h 717102"/>
                  <a:gd name="connsiteX0" fmla="*/ 80479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1761 w 1430409"/>
                  <a:gd name="connsiteY4" fmla="*/ 77075 h 71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409" h="717102">
                    <a:moveTo>
                      <a:pt x="80479" y="1586"/>
                    </a:moveTo>
                    <a:lnTo>
                      <a:pt x="1430409" y="0"/>
                    </a:lnTo>
                    <a:lnTo>
                      <a:pt x="1430409" y="717102"/>
                    </a:lnTo>
                    <a:lnTo>
                      <a:pt x="0" y="717102"/>
                    </a:lnTo>
                    <a:cubicBezTo>
                      <a:pt x="0" y="525635"/>
                      <a:pt x="1761" y="268542"/>
                      <a:pt x="1761" y="77075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5A6DD985-5743-0742-8EED-3246DC280132}"/>
                  </a:ext>
                </a:extLst>
              </p:cNvPr>
              <p:cNvSpPr/>
              <p:nvPr/>
            </p:nvSpPr>
            <p:spPr>
              <a:xfrm rot="5400000" flipV="1">
                <a:off x="6382508" y="847045"/>
                <a:ext cx="144953" cy="144953"/>
              </a:xfrm>
              <a:custGeom>
                <a:avLst/>
                <a:gdLst>
                  <a:gd name="connsiteX0" fmla="*/ 1716375 w 4433572"/>
                  <a:gd name="connsiteY0" fmla="*/ 1716373 h 4433570"/>
                  <a:gd name="connsiteX1" fmla="*/ 1716375 w 4433572"/>
                  <a:gd name="connsiteY1" fmla="*/ 0 h 4433570"/>
                  <a:gd name="connsiteX2" fmla="*/ 2717199 w 4433572"/>
                  <a:gd name="connsiteY2" fmla="*/ 0 h 4433570"/>
                  <a:gd name="connsiteX3" fmla="*/ 2717199 w 4433572"/>
                  <a:gd name="connsiteY3" fmla="*/ 1716373 h 4433570"/>
                  <a:gd name="connsiteX4" fmla="*/ 4433572 w 4433572"/>
                  <a:gd name="connsiteY4" fmla="*/ 1716373 h 4433570"/>
                  <a:gd name="connsiteX5" fmla="*/ 4433572 w 4433572"/>
                  <a:gd name="connsiteY5" fmla="*/ 2717197 h 4433570"/>
                  <a:gd name="connsiteX6" fmla="*/ 2717199 w 4433572"/>
                  <a:gd name="connsiteY6" fmla="*/ 2717197 h 4433570"/>
                  <a:gd name="connsiteX7" fmla="*/ 2717199 w 4433572"/>
                  <a:gd name="connsiteY7" fmla="*/ 1716373 h 4433570"/>
                  <a:gd name="connsiteX8" fmla="*/ 1716374 w 4433572"/>
                  <a:gd name="connsiteY8" fmla="*/ 4433570 h 4433570"/>
                  <a:gd name="connsiteX9" fmla="*/ 1716374 w 4433572"/>
                  <a:gd name="connsiteY9" fmla="*/ 2717197 h 4433570"/>
                  <a:gd name="connsiteX10" fmla="*/ 2717198 w 4433572"/>
                  <a:gd name="connsiteY10" fmla="*/ 2717197 h 4433570"/>
                  <a:gd name="connsiteX11" fmla="*/ 2717198 w 4433572"/>
                  <a:gd name="connsiteY11" fmla="*/ 4433570 h 4433570"/>
                  <a:gd name="connsiteX12" fmla="*/ 0 w 4433572"/>
                  <a:gd name="connsiteY12" fmla="*/ 2717197 h 4433570"/>
                  <a:gd name="connsiteX13" fmla="*/ 0 w 4433572"/>
                  <a:gd name="connsiteY13" fmla="*/ 1716373 h 4433570"/>
                  <a:gd name="connsiteX14" fmla="*/ 1716373 w 4433572"/>
                  <a:gd name="connsiteY14" fmla="*/ 1716373 h 4433570"/>
                  <a:gd name="connsiteX15" fmla="*/ 1716373 w 4433572"/>
                  <a:gd name="connsiteY15" fmla="*/ 2717197 h 443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33572" h="4433570">
                    <a:moveTo>
                      <a:pt x="1716375" y="1716373"/>
                    </a:moveTo>
                    <a:lnTo>
                      <a:pt x="1716375" y="0"/>
                    </a:lnTo>
                    <a:lnTo>
                      <a:pt x="2717199" y="0"/>
                    </a:lnTo>
                    <a:lnTo>
                      <a:pt x="2717199" y="1716373"/>
                    </a:lnTo>
                    <a:lnTo>
                      <a:pt x="4433572" y="1716373"/>
                    </a:lnTo>
                    <a:lnTo>
                      <a:pt x="4433572" y="2717197"/>
                    </a:lnTo>
                    <a:lnTo>
                      <a:pt x="2717199" y="2717197"/>
                    </a:lnTo>
                    <a:lnTo>
                      <a:pt x="2717199" y="1716373"/>
                    </a:lnTo>
                    <a:close/>
                    <a:moveTo>
                      <a:pt x="1716374" y="4433570"/>
                    </a:moveTo>
                    <a:lnTo>
                      <a:pt x="1716374" y="2717197"/>
                    </a:lnTo>
                    <a:lnTo>
                      <a:pt x="2717198" y="2717197"/>
                    </a:lnTo>
                    <a:lnTo>
                      <a:pt x="2717198" y="4433570"/>
                    </a:lnTo>
                    <a:close/>
                    <a:moveTo>
                      <a:pt x="0" y="2717197"/>
                    </a:moveTo>
                    <a:lnTo>
                      <a:pt x="0" y="1716373"/>
                    </a:lnTo>
                    <a:lnTo>
                      <a:pt x="1716373" y="1716373"/>
                    </a:lnTo>
                    <a:lnTo>
                      <a:pt x="1716373" y="2717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847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29" y="59953"/>
            <a:ext cx="9037172" cy="455605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1D85A8-F81C-3341-BB56-CA7490B524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765" y="567111"/>
            <a:ext cx="8673354" cy="647275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</a:rPr>
              <a:t>Goal: River catchment analysis using </a:t>
            </a:r>
            <a:r>
              <a:rPr lang="en-US" sz="2000" b="1" dirty="0">
                <a:solidFill>
                  <a:srgbClr val="FF0000"/>
                </a:solidFill>
              </a:rPr>
              <a:t>water-level data </a:t>
            </a:r>
            <a:r>
              <a:rPr lang="en-US" sz="2000" b="1" dirty="0">
                <a:solidFill>
                  <a:srgbClr val="000000"/>
                </a:solidFill>
              </a:rPr>
              <a:t>by leveraging IoT and machine learning </a:t>
            </a:r>
          </a:p>
          <a:p>
            <a:endParaRPr lang="en-US" b="1" dirty="0" smtClean="0">
              <a:solidFill>
                <a:srgbClr val="000000"/>
              </a:solidFill>
            </a:endParaRPr>
          </a:p>
          <a:p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BF3C979-F3E5-9545-990B-091AC04918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485" y="1519518"/>
            <a:ext cx="3494617" cy="374511"/>
          </a:xfrm>
        </p:spPr>
        <p:txBody>
          <a:bodyPr/>
          <a:lstStyle/>
          <a:p>
            <a:pPr algn="ctr"/>
            <a:r>
              <a:rPr lang="en-US" dirty="0" smtClean="0"/>
              <a:t>Takeaways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7230F91-96F6-1F4B-B7D0-1361320A542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47917" y="1945582"/>
            <a:ext cx="4147755" cy="4266959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Water level data can be used to “diagnose” a river catchment by watching the trends over some time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Question: How long does a spike in water level take to occur after a spike in rain.</a:t>
            </a:r>
          </a:p>
          <a:p>
            <a:pPr algn="l"/>
            <a:endParaRPr lang="en-US" sz="24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sz="1600" b="1" dirty="0">
                <a:solidFill>
                  <a:schemeClr val="tx1"/>
                </a:solidFill>
              </a:rPr>
              <a:t>     </a:t>
            </a:r>
          </a:p>
          <a:p>
            <a:pPr marL="0" indent="0" algn="l">
              <a:buNone/>
            </a:pPr>
            <a:r>
              <a:rPr lang="en-US" sz="1600" b="1" dirty="0"/>
              <a:t>  </a:t>
            </a:r>
          </a:p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8A6AB0B-4394-274C-AC28-3712B3C57B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5484" y="1335315"/>
            <a:ext cx="3532716" cy="558714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Dataset 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69" y="2312287"/>
            <a:ext cx="4624532" cy="3623734"/>
          </a:xfrm>
        </p:spPr>
      </p:pic>
    </p:spTree>
    <p:extLst>
      <p:ext uri="{BB962C8B-B14F-4D97-AF65-F5344CB8AC3E}">
        <p14:creationId xmlns:p14="http://schemas.microsoft.com/office/powerpoint/2010/main" val="118401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822B26-188E-9245-AB7A-3FE62164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catchment under study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44" y="1550807"/>
            <a:ext cx="3451656" cy="3821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" y="1990269"/>
            <a:ext cx="5715000" cy="2942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257800" y="3146612"/>
            <a:ext cx="1828800" cy="6185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86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822B26-188E-9245-AB7A-3FE62164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Deployment location (catchment under study)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0" y="1779517"/>
            <a:ext cx="8269941" cy="38279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116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8DB039-B664-7249-A5CE-FF178281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099" y="1633820"/>
            <a:ext cx="5707084" cy="2574186"/>
          </a:xfrm>
        </p:spPr>
        <p:txBody>
          <a:bodyPr/>
          <a:lstStyle/>
          <a:p>
            <a:r>
              <a:rPr lang="en-US" dirty="0" smtClean="0"/>
              <a:t>Hardware development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C0DD395-137B-8146-80CE-90CE35BE8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4527" y="5456035"/>
            <a:ext cx="4065373" cy="702444"/>
          </a:xfrm>
        </p:spPr>
        <p:txBody>
          <a:bodyPr/>
          <a:lstStyle/>
          <a:p>
            <a:pPr algn="ctr"/>
            <a:r>
              <a:rPr lang="en-US" b="1" dirty="0" smtClean="0"/>
              <a:t>Water level resource monitoring 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8B58890-DA27-FB4D-8404-3A65FACA68EF}"/>
              </a:ext>
            </a:extLst>
          </p:cNvPr>
          <p:cNvGrpSpPr/>
          <p:nvPr/>
        </p:nvGrpSpPr>
        <p:grpSpPr>
          <a:xfrm>
            <a:off x="171142" y="2268881"/>
            <a:ext cx="5167429" cy="2980286"/>
            <a:chOff x="6767577" y="1034704"/>
            <a:chExt cx="5167429" cy="2391351"/>
          </a:xfrm>
        </p:grpSpPr>
        <p:sp>
          <p:nvSpPr>
            <p:cNvPr id="5" name="100 Shipped">
              <a:extLst>
                <a:ext uri="{FF2B5EF4-FFF2-40B4-BE49-F238E27FC236}">
                  <a16:creationId xmlns="" xmlns:a16="http://schemas.microsoft.com/office/drawing/2014/main" id="{18879E89-CFC3-D645-A566-0FCA53316FBB}"/>
                </a:ext>
              </a:extLst>
            </p:cNvPr>
            <p:cNvSpPr/>
            <p:nvPr/>
          </p:nvSpPr>
          <p:spPr>
            <a:xfrm>
              <a:off x="7005975" y="1273169"/>
              <a:ext cx="4923379" cy="1821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Hardware development </a:t>
              </a:r>
              <a:r>
                <a:rPr lang="en-US" altLang="en-US" sz="2000" b="1" dirty="0" err="1">
                  <a:solidFill>
                    <a:schemeClr val="accent5"/>
                  </a:solidFill>
                  <a:latin typeface="+mn-lt"/>
                </a:rPr>
                <a:t>Brakedown</a:t>
              </a:r>
              <a:endParaRPr lang="en-US" altLang="en-US" sz="2000" b="1" dirty="0">
                <a:solidFill>
                  <a:schemeClr val="accent5"/>
                </a:solidFill>
                <a:latin typeface="+mn-lt"/>
              </a:endParaRPr>
            </a:p>
            <a:p>
              <a:pPr algn="ctr">
                <a:defRPr/>
              </a:pPr>
              <a:endParaRPr lang="en-US" altLang="en-US" sz="2000" b="1" dirty="0">
                <a:solidFill>
                  <a:schemeClr val="accent5"/>
                </a:solidFill>
                <a:latin typeface="+mn-lt"/>
              </a:endParaRP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Setting up the LoRa IoT Network 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LoRa Network analysis.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Hardware setup and schematic</a:t>
              </a:r>
            </a:p>
            <a:p>
              <a:pPr marL="457200" indent="-457200">
                <a:buFont typeface="+mj-lt"/>
                <a:buAutoNum type="alphaLcParenR"/>
                <a:defRPr/>
              </a:pPr>
              <a:r>
                <a:rPr lang="en-US" altLang="en-US" sz="2000" b="1" dirty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+mn-lt"/>
                </a:rPr>
                <a:t>Deploying the water-level prototypes</a:t>
              </a:r>
              <a:endParaRPr lang="en-US" altLang="en-US" sz="2000" b="1" dirty="0">
                <a:solidFill>
                  <a:schemeClr val="accent1"/>
                </a:solidFill>
                <a:latin typeface="+mn-lt"/>
              </a:endParaRPr>
            </a:p>
            <a:p>
              <a:pPr algn="ctr">
                <a:defRPr/>
              </a:pPr>
              <a:endParaRPr lang="en-US" altLang="en-US" sz="2000" b="1" dirty="0">
                <a:solidFill>
                  <a:schemeClr val="accent1"/>
                </a:solidFill>
                <a:latin typeface="+mn-lt"/>
              </a:endParaRPr>
            </a:p>
            <a:p>
              <a:pPr algn="ctr">
                <a:defRPr/>
              </a:pPr>
              <a:r>
                <a:rPr lang="en-US" altLang="en-US" sz="2000" b="1" dirty="0">
                  <a:solidFill>
                    <a:schemeClr val="accent1"/>
                  </a:solidFill>
                  <a:latin typeface="+mn-lt"/>
                </a:rPr>
                <a:t> </a:t>
              </a:r>
            </a:p>
            <a:p>
              <a:pPr>
                <a:buSzPct val="70000"/>
                <a:defRPr/>
              </a:pPr>
              <a:endParaRPr lang="en-US" alt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5DB1349E-5155-3440-89CE-BE257C58F696}"/>
                </a:ext>
              </a:extLst>
            </p:cNvPr>
            <p:cNvGrpSpPr/>
            <p:nvPr/>
          </p:nvGrpSpPr>
          <p:grpSpPr>
            <a:xfrm>
              <a:off x="6767577" y="1034704"/>
              <a:ext cx="5167429" cy="2391351"/>
              <a:chOff x="6382508" y="847045"/>
              <a:chExt cx="5167429" cy="239135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B198B618-0F1B-EB4A-8C92-E079518D7A34}"/>
                  </a:ext>
                </a:extLst>
              </p:cNvPr>
              <p:cNvSpPr/>
              <p:nvPr/>
            </p:nvSpPr>
            <p:spPr>
              <a:xfrm>
                <a:off x="6454985" y="919521"/>
                <a:ext cx="5094952" cy="2318875"/>
              </a:xfrm>
              <a:custGeom>
                <a:avLst/>
                <a:gdLst>
                  <a:gd name="connsiteX0" fmla="*/ 1783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783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783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27527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68348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20259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0 w 1430409"/>
                  <a:gd name="connsiteY4" fmla="*/ 142700 h 717102"/>
                  <a:gd name="connsiteX0" fmla="*/ 127526 w 1430409"/>
                  <a:gd name="connsiteY0" fmla="*/ 0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3329 w 1430409"/>
                  <a:gd name="connsiteY4" fmla="*/ 113541 h 717102"/>
                  <a:gd name="connsiteX0" fmla="*/ 94593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3329 w 1430409"/>
                  <a:gd name="connsiteY4" fmla="*/ 113541 h 717102"/>
                  <a:gd name="connsiteX0" fmla="*/ 94593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1761 w 1430409"/>
                  <a:gd name="connsiteY4" fmla="*/ 77075 h 717102"/>
                  <a:gd name="connsiteX0" fmla="*/ 80479 w 1430409"/>
                  <a:gd name="connsiteY0" fmla="*/ 1586 h 717102"/>
                  <a:gd name="connsiteX1" fmla="*/ 1430409 w 1430409"/>
                  <a:gd name="connsiteY1" fmla="*/ 0 h 717102"/>
                  <a:gd name="connsiteX2" fmla="*/ 1430409 w 1430409"/>
                  <a:gd name="connsiteY2" fmla="*/ 717102 h 717102"/>
                  <a:gd name="connsiteX3" fmla="*/ 0 w 1430409"/>
                  <a:gd name="connsiteY3" fmla="*/ 717102 h 717102"/>
                  <a:gd name="connsiteX4" fmla="*/ 1761 w 1430409"/>
                  <a:gd name="connsiteY4" fmla="*/ 77075 h 71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409" h="717102">
                    <a:moveTo>
                      <a:pt x="80479" y="1586"/>
                    </a:moveTo>
                    <a:lnTo>
                      <a:pt x="1430409" y="0"/>
                    </a:lnTo>
                    <a:lnTo>
                      <a:pt x="1430409" y="717102"/>
                    </a:lnTo>
                    <a:lnTo>
                      <a:pt x="0" y="717102"/>
                    </a:lnTo>
                    <a:cubicBezTo>
                      <a:pt x="0" y="525635"/>
                      <a:pt x="1761" y="268542"/>
                      <a:pt x="1761" y="77075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5A6DD985-5743-0742-8EED-3246DC280132}"/>
                  </a:ext>
                </a:extLst>
              </p:cNvPr>
              <p:cNvSpPr/>
              <p:nvPr/>
            </p:nvSpPr>
            <p:spPr>
              <a:xfrm rot="5400000" flipV="1">
                <a:off x="6382508" y="847045"/>
                <a:ext cx="144953" cy="144953"/>
              </a:xfrm>
              <a:custGeom>
                <a:avLst/>
                <a:gdLst>
                  <a:gd name="connsiteX0" fmla="*/ 1716375 w 4433572"/>
                  <a:gd name="connsiteY0" fmla="*/ 1716373 h 4433570"/>
                  <a:gd name="connsiteX1" fmla="*/ 1716375 w 4433572"/>
                  <a:gd name="connsiteY1" fmla="*/ 0 h 4433570"/>
                  <a:gd name="connsiteX2" fmla="*/ 2717199 w 4433572"/>
                  <a:gd name="connsiteY2" fmla="*/ 0 h 4433570"/>
                  <a:gd name="connsiteX3" fmla="*/ 2717199 w 4433572"/>
                  <a:gd name="connsiteY3" fmla="*/ 1716373 h 4433570"/>
                  <a:gd name="connsiteX4" fmla="*/ 4433572 w 4433572"/>
                  <a:gd name="connsiteY4" fmla="*/ 1716373 h 4433570"/>
                  <a:gd name="connsiteX5" fmla="*/ 4433572 w 4433572"/>
                  <a:gd name="connsiteY5" fmla="*/ 2717197 h 4433570"/>
                  <a:gd name="connsiteX6" fmla="*/ 2717199 w 4433572"/>
                  <a:gd name="connsiteY6" fmla="*/ 2717197 h 4433570"/>
                  <a:gd name="connsiteX7" fmla="*/ 2717199 w 4433572"/>
                  <a:gd name="connsiteY7" fmla="*/ 1716373 h 4433570"/>
                  <a:gd name="connsiteX8" fmla="*/ 1716374 w 4433572"/>
                  <a:gd name="connsiteY8" fmla="*/ 4433570 h 4433570"/>
                  <a:gd name="connsiteX9" fmla="*/ 1716374 w 4433572"/>
                  <a:gd name="connsiteY9" fmla="*/ 2717197 h 4433570"/>
                  <a:gd name="connsiteX10" fmla="*/ 2717198 w 4433572"/>
                  <a:gd name="connsiteY10" fmla="*/ 2717197 h 4433570"/>
                  <a:gd name="connsiteX11" fmla="*/ 2717198 w 4433572"/>
                  <a:gd name="connsiteY11" fmla="*/ 4433570 h 4433570"/>
                  <a:gd name="connsiteX12" fmla="*/ 0 w 4433572"/>
                  <a:gd name="connsiteY12" fmla="*/ 2717197 h 4433570"/>
                  <a:gd name="connsiteX13" fmla="*/ 0 w 4433572"/>
                  <a:gd name="connsiteY13" fmla="*/ 1716373 h 4433570"/>
                  <a:gd name="connsiteX14" fmla="*/ 1716373 w 4433572"/>
                  <a:gd name="connsiteY14" fmla="*/ 1716373 h 4433570"/>
                  <a:gd name="connsiteX15" fmla="*/ 1716373 w 4433572"/>
                  <a:gd name="connsiteY15" fmla="*/ 2717197 h 443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33572" h="4433570">
                    <a:moveTo>
                      <a:pt x="1716375" y="1716373"/>
                    </a:moveTo>
                    <a:lnTo>
                      <a:pt x="1716375" y="0"/>
                    </a:lnTo>
                    <a:lnTo>
                      <a:pt x="2717199" y="0"/>
                    </a:lnTo>
                    <a:lnTo>
                      <a:pt x="2717199" y="1716373"/>
                    </a:lnTo>
                    <a:lnTo>
                      <a:pt x="4433572" y="1716373"/>
                    </a:lnTo>
                    <a:lnTo>
                      <a:pt x="4433572" y="2717197"/>
                    </a:lnTo>
                    <a:lnTo>
                      <a:pt x="2717199" y="2717197"/>
                    </a:lnTo>
                    <a:lnTo>
                      <a:pt x="2717199" y="1716373"/>
                    </a:lnTo>
                    <a:close/>
                    <a:moveTo>
                      <a:pt x="1716374" y="4433570"/>
                    </a:moveTo>
                    <a:lnTo>
                      <a:pt x="1716374" y="2717197"/>
                    </a:lnTo>
                    <a:lnTo>
                      <a:pt x="2717198" y="2717197"/>
                    </a:lnTo>
                    <a:lnTo>
                      <a:pt x="2717198" y="4433570"/>
                    </a:lnTo>
                    <a:close/>
                    <a:moveTo>
                      <a:pt x="0" y="2717197"/>
                    </a:moveTo>
                    <a:lnTo>
                      <a:pt x="0" y="1716373"/>
                    </a:lnTo>
                    <a:lnTo>
                      <a:pt x="1716373" y="1716373"/>
                    </a:lnTo>
                    <a:lnTo>
                      <a:pt x="1716373" y="2717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87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822B26-188E-9245-AB7A-3FE62164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Hardware setup (Flow Chart)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7" y="991132"/>
            <a:ext cx="6810667" cy="527519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697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67" y="60618"/>
            <a:ext cx="8619565" cy="472345"/>
          </a:xfrm>
        </p:spPr>
        <p:txBody>
          <a:bodyPr/>
          <a:lstStyle/>
          <a:p>
            <a:r>
              <a:rPr lang="en-US" dirty="0" smtClean="0"/>
              <a:t>Hardware setup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BF3C979-F3E5-9545-990B-091AC04918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365" y="1335317"/>
            <a:ext cx="4247651" cy="455607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Key Takeaways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7230F91-96F6-1F4B-B7D0-1361320A542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61366" y="2032279"/>
            <a:ext cx="4247651" cy="401105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etting up the LoRa Network  – to handle data transmission.</a:t>
            </a:r>
          </a:p>
          <a:p>
            <a:pPr algn="l"/>
            <a:r>
              <a:rPr lang="en-US" b="1" dirty="0" smtClean="0">
                <a:solidFill>
                  <a:schemeClr val="tx1"/>
                </a:solidFill>
              </a:rPr>
              <a:t>Network analysis – to determine the radius of deployment .</a:t>
            </a:r>
          </a:p>
          <a:p>
            <a:pPr algn="l"/>
            <a:r>
              <a:rPr lang="en-US" b="1" dirty="0" smtClean="0">
                <a:solidFill>
                  <a:schemeClr val="tx1"/>
                </a:solidFill>
              </a:rPr>
              <a:t>Development of the actual water level monitoring prototype – to collect the data.</a:t>
            </a:r>
          </a:p>
          <a:p>
            <a:pPr algn="l"/>
            <a:r>
              <a:rPr lang="en-US" b="1" dirty="0" smtClean="0">
                <a:solidFill>
                  <a:schemeClr val="tx1"/>
                </a:solidFill>
              </a:rPr>
              <a:t>Development of web infrastructure – to handle transmission and storage (time-series cloud  database).</a:t>
            </a:r>
          </a:p>
          <a:p>
            <a:pPr algn="l"/>
            <a:r>
              <a:rPr lang="en-US" b="1" dirty="0" smtClean="0">
                <a:solidFill>
                  <a:schemeClr val="tx1"/>
                </a:solidFill>
              </a:rPr>
              <a:t>Deployment .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8A6AB0B-4394-274C-AC28-3712B3C57B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5484" y="1335315"/>
            <a:ext cx="4064248" cy="558714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Developed prototype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94" y="2194336"/>
            <a:ext cx="4338503" cy="3332405"/>
          </a:xfrm>
        </p:spPr>
      </p:pic>
    </p:spTree>
    <p:extLst>
      <p:ext uri="{BB962C8B-B14F-4D97-AF65-F5344CB8AC3E}">
        <p14:creationId xmlns:p14="http://schemas.microsoft.com/office/powerpoint/2010/main" val="342140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48345"/>
            <a:ext cx="8891993" cy="472345"/>
          </a:xfrm>
        </p:spPr>
        <p:txBody>
          <a:bodyPr/>
          <a:lstStyle/>
          <a:p>
            <a:r>
              <a:rPr lang="en-US" dirty="0" smtClean="0"/>
              <a:t>Hardware setup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BF3C979-F3E5-9545-990B-091AC04918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047" y="1335317"/>
            <a:ext cx="4166970" cy="45560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Ready for deployment 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7230F91-96F6-1F4B-B7D0-1361320A542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-923925" y="1894029"/>
            <a:ext cx="5332941" cy="4241660"/>
          </a:xfrm>
        </p:spPr>
        <p:txBody>
          <a:bodyPr/>
          <a:lstStyle/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8A6AB0B-4394-274C-AC28-3712B3C57B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8798" y="1232210"/>
            <a:ext cx="3724896" cy="558714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Deployed prototype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4" y="2559050"/>
            <a:ext cx="4549321" cy="280851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84" y="2447273"/>
            <a:ext cx="4208556" cy="313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15668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DevSummit_PPT_Template_v1A" id="{A8D68B66-2A7E-F240-ADD2-1B62BAE29B68}" vid="{7B6F64F6-0792-8D4A-99C7-0DB96DD169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>Arm-DevSummit 2021</RoutingRuleDescription>
    <_Status xmlns="http://schemas.microsoft.com/sharepoint/v3/fields">Not Started</_Status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sharepoint/v3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sharepoint/v3/fields"/>
    <ds:schemaRef ds:uri="f2ad5090-61a8-4b8c-ab70-68f4ff4d1933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c0950e01-db07-4e41-9c32-b7a8e9fccc9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Arm_PPT_Public</Template>
  <TotalTime>501</TotalTime>
  <Words>271</Words>
  <Application>Microsoft Office PowerPoint</Application>
  <PresentationFormat>Custom</PresentationFormat>
  <Paragraphs>74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ＭＳ Ｐゴシック</vt:lpstr>
      <vt:lpstr>Arial</vt:lpstr>
      <vt:lpstr>Calibri</vt:lpstr>
      <vt:lpstr>Calibri Light</vt:lpstr>
      <vt:lpstr>Vrinda</vt:lpstr>
      <vt:lpstr>Wingdings</vt:lpstr>
      <vt:lpstr>Arm_PPT_Public</vt:lpstr>
      <vt:lpstr>Environmental Data Acquisition and Processing  </vt:lpstr>
      <vt:lpstr>Introduction</vt:lpstr>
      <vt:lpstr>Introduction</vt:lpstr>
      <vt:lpstr>catchment under study</vt:lpstr>
      <vt:lpstr>Deployment location (catchment under study)</vt:lpstr>
      <vt:lpstr>Hardware development </vt:lpstr>
      <vt:lpstr>Hardware setup (Flow Chart)</vt:lpstr>
      <vt:lpstr>Hardware setup </vt:lpstr>
      <vt:lpstr>Hardware setup </vt:lpstr>
      <vt:lpstr>ANOMALY DETECTION (KMeans)</vt:lpstr>
      <vt:lpstr>Links to this workshop  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Acquisition and ProcessingEnvironmental Data Acquisition and Processing</dc:title>
  <dc:subject/>
  <dc:creator>Goodbody, Peter</dc:creator>
  <cp:keywords>water resource monitoring, IoT, Machine learning, anomaly detection</cp:keywords>
  <dc:description/>
  <cp:lastModifiedBy>Microsoft account</cp:lastModifiedBy>
  <cp:revision>38</cp:revision>
  <cp:lastPrinted>2021-08-13T11:26:50Z</cp:lastPrinted>
  <dcterms:created xsi:type="dcterms:W3CDTF">2021-06-21T20:24:40Z</dcterms:created>
  <dcterms:modified xsi:type="dcterms:W3CDTF">2021-10-12T11:36:59Z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